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db8434783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db8434783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b8434783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b8434783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b4c411c92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b4c411c92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b4c411c92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b4c411c92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125450"/>
            <a:ext cx="8520600" cy="58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2120">
                <a:solidFill>
                  <a:srgbClr val="66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 And Be Merry By John Masefield </a:t>
            </a:r>
            <a:endParaRPr b="1" sz="2120">
              <a:solidFill>
                <a:srgbClr val="66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39400" y="599375"/>
            <a:ext cx="4892400" cy="4418700"/>
          </a:xfrm>
          <a:prstGeom prst="rect">
            <a:avLst/>
          </a:prstGeom>
          <a:solidFill>
            <a:srgbClr val="CFE2F3"/>
          </a:solidFill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John Masefield (1878-1967) : was an English poet, prose-writer and journalist.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-He could not resist the call of sea.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-He joined Navy but ill health compelled him to quit it.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-After that he led vagrant life shifting from place to place but he continued </a:t>
            </a: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writing. 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-He was a voluminous writer. In all he wrote fifty volumes of verse, twenty novels and eight plays. 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-Chiefly he wrote lyrics and narratives dealing with the life on the sea and the life of the poor. He was appointed poet Laureate in 1930 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b="1"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Poet Laureate: in Britain, a poet given a special position by the king or queen, who is asked to write poems about important public occasions     ) </a:t>
            </a:r>
            <a:endParaRPr b="1"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5121650" y="473925"/>
            <a:ext cx="3869100" cy="41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                </a:t>
            </a:r>
            <a:r>
              <a:rPr lang="en-GB" sz="1200"/>
              <a:t>britannica.com (google images) 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1650" y="473925"/>
            <a:ext cx="3710650" cy="334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Stanza 1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F3F3F3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 and be merry, remember, better the world with a song,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Better the world with a blow in the teeth of a wrong.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Laugh, for the time is brief, a thread the length of a span.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 and be proud to belong to the old proud pageant of man.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14"/>
          <p:cNvSpPr txBox="1"/>
          <p:nvPr>
            <p:ph idx="2" type="body"/>
          </p:nvPr>
        </p:nvSpPr>
        <p:spPr>
          <a:xfrm>
            <a:off x="4832400" y="391225"/>
            <a:ext cx="3999900" cy="4177500"/>
          </a:xfrm>
          <a:prstGeom prst="rect">
            <a:avLst/>
          </a:prstGeom>
          <a:solidFill>
            <a:srgbClr val="B6D7A8"/>
          </a:solidFill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blow in the teeth of a wrong: by opposing injustice</a:t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thread the length of a span: duration of life</a:t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old proud </a:t>
            </a:r>
            <a:r>
              <a:rPr b="1" i="1" lang="en-GB" sz="1550">
                <a:solidFill>
                  <a:schemeClr val="dk1"/>
                </a:solidFill>
                <a:highlight>
                  <a:srgbClr val="C9DAF8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pageant</a:t>
            </a:r>
            <a:r>
              <a:rPr b="1" i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man: series of impressive events. </a:t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0967"/>
              <a:buFont typeface="Arial"/>
              <a:buNone/>
            </a:pPr>
            <a:r>
              <a:t/>
            </a:r>
            <a:endParaRPr b="1" i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Stanza II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4164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 and be merry: remember, in olden time.</a:t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God made Heaven and Earth for joy He took in a rhyme,</a:t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Made them, and filled them full with the strong red wine of</a:t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 mirth</a:t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splendid joy of the stars: the joy of the  earth.  </a:t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5"/>
          <p:cNvSpPr txBox="1"/>
          <p:nvPr>
            <p:ph idx="2" type="body"/>
          </p:nvPr>
        </p:nvSpPr>
        <p:spPr>
          <a:xfrm>
            <a:off x="4832400" y="297700"/>
            <a:ext cx="3999900" cy="46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r>
              <a:rPr lang="en-GB" sz="16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(shutterstock.com (google images)</a:t>
            </a:r>
            <a:endParaRPr sz="16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18875" y="138075"/>
            <a:ext cx="4313900" cy="417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Stanza 3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50">
                <a:solidFill>
                  <a:srgbClr val="1418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 we must laugh and drink from the deep blue cup of the sky,</a:t>
            </a:r>
            <a:endParaRPr sz="1850">
              <a:solidFill>
                <a:srgbClr val="1418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50">
                <a:solidFill>
                  <a:srgbClr val="1418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Join the jubilant song of the great stars sweeping by,</a:t>
            </a:r>
            <a:endParaRPr sz="1850">
              <a:solidFill>
                <a:srgbClr val="1418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50">
                <a:solidFill>
                  <a:srgbClr val="1418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Laugh, and battle, and work, and drink of the wine outpoured</a:t>
            </a:r>
            <a:endParaRPr sz="1850">
              <a:solidFill>
                <a:srgbClr val="1418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50">
                <a:solidFill>
                  <a:srgbClr val="1418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dear green earth, the sign of the joy of the Lord.</a:t>
            </a:r>
            <a:endParaRPr sz="1850">
              <a:solidFill>
                <a:srgbClr val="1418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50">
              <a:solidFill>
                <a:srgbClr val="1418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6"/>
          <p:cNvSpPr txBox="1"/>
          <p:nvPr>
            <p:ph idx="2" type="body"/>
          </p:nvPr>
        </p:nvSpPr>
        <p:spPr>
          <a:xfrm>
            <a:off x="4832400" y="1244525"/>
            <a:ext cx="3999900" cy="38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4145"/>
              <a:buFont typeface="Arial"/>
              <a:buNone/>
            </a:pPr>
            <a:r>
              <a:rPr b="1" lang="en-GB" sz="2031"/>
              <a:t>123rf.com (google images) </a:t>
            </a:r>
            <a:endParaRPr b="1" sz="203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400" y="494800"/>
            <a:ext cx="3999900" cy="370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Stanza 4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solidFill>
            <a:srgbClr val="FFF2C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 and be merry together, like brothers akin,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Guesting awhile in the rooms of a beautiful inn,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Glad till the dancing stops, and the lilt of the music ends.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Laugh till the game is played; and be you merry, my friends.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55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15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7"/>
          <p:cNvSpPr txBox="1"/>
          <p:nvPr>
            <p:ph idx="2" type="body"/>
          </p:nvPr>
        </p:nvSpPr>
        <p:spPr>
          <a:xfrm>
            <a:off x="4832400" y="529300"/>
            <a:ext cx="3999900" cy="426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2400" y="276150"/>
            <a:ext cx="3947225" cy="452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